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22/05/1442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الأولى</a:t>
            </a:r>
            <a:br>
              <a:rPr lang="ar-IQ" dirty="0" smtClean="0">
                <a:solidFill>
                  <a:srgbClr val="C00000"/>
                </a:solidFill>
              </a:rPr>
            </a:br>
            <a:r>
              <a:rPr lang="ar-IQ" dirty="0" smtClean="0">
                <a:solidFill>
                  <a:srgbClr val="C00000"/>
                </a:solidFill>
              </a:rPr>
              <a:t>المادة: مبادئ علم </a:t>
            </a:r>
            <a:r>
              <a:rPr lang="ar-IQ" dirty="0" smtClean="0">
                <a:solidFill>
                  <a:srgbClr val="C00000"/>
                </a:solidFill>
              </a:rPr>
              <a:t>الاقتصاد</a:t>
            </a:r>
            <a:br>
              <a:rPr lang="ar-IQ" dirty="0" smtClean="0">
                <a:solidFill>
                  <a:srgbClr val="C00000"/>
                </a:solidFill>
              </a:rPr>
            </a:br>
            <a:r>
              <a:rPr lang="ar-IQ" dirty="0" smtClean="0">
                <a:solidFill>
                  <a:srgbClr val="C00000"/>
                </a:solidFill>
              </a:rPr>
              <a:t>المحاضرة الثانية</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pPr lvl="0"/>
            <a:r>
              <a:rPr lang="ar-SA" b="1" dirty="0"/>
              <a:t>المشكلة الاقتصاديّة:</a:t>
            </a:r>
            <a:r>
              <a:rPr lang="en-US" dirty="0"/>
              <a:t/>
            </a:r>
            <a:br>
              <a:rPr lang="en-US" dirty="0"/>
            </a:br>
            <a:endParaRPr lang="en-US" dirty="0"/>
          </a:p>
        </p:txBody>
      </p:sp>
      <p:sp>
        <p:nvSpPr>
          <p:cNvPr id="3" name="Content Placeholder 2"/>
          <p:cNvSpPr>
            <a:spLocks noGrp="1"/>
          </p:cNvSpPr>
          <p:nvPr>
            <p:ph idx="1"/>
          </p:nvPr>
        </p:nvSpPr>
        <p:spPr>
          <a:xfrm>
            <a:off x="457200" y="1196752"/>
            <a:ext cx="8229600" cy="5184576"/>
          </a:xfrm>
        </p:spPr>
        <p:txBody>
          <a:bodyPr>
            <a:noAutofit/>
          </a:bodyPr>
          <a:lstStyle/>
          <a:p>
            <a:pPr lvl="0"/>
            <a:r>
              <a:rPr lang="ar-SA" sz="2800" dirty="0" smtClean="0"/>
              <a:t>المشكلة </a:t>
            </a:r>
            <a:r>
              <a:rPr lang="ar-SA" sz="2800" dirty="0"/>
              <a:t>الاقتصاديّة هي عبارة عن مشكلة يسعى علم الاقتصاد إلى البحث عن حلولٍ لها، وتُعرَّف بأنّها النُدرة بالموارد المتوفرة مع زيادة بالحاجات الإنسانيّة؛ ممّا يؤدي إلى ظهور مشكلة بالاختيار عند الأفراد بين هذه الحاجات التي يتمُّ استخدامها لإشباع رغبات الأفراد ضمن الموارد المتاحة، ويترتّب على الأفراد التضحية بحاجات معينة على حساب حاجات أخرى.</a:t>
            </a:r>
            <a:endParaRPr lang="en-US" sz="2800" dirty="0"/>
          </a:p>
          <a:p>
            <a:endParaRPr lang="en-US" sz="2800" dirty="0"/>
          </a:p>
          <a:p>
            <a:endParaRPr lang="ar-IQ" sz="2800"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r>
              <a:rPr lang="ar-SA" sz="3600" dirty="0"/>
              <a:t>تتميّز المشكلة الاقتصاديّة بمجموعة من الخصائص وهي:</a:t>
            </a:r>
            <a:endParaRPr lang="en-US" sz="3600" dirty="0"/>
          </a:p>
          <a:p>
            <a:pPr lvl="0"/>
            <a:r>
              <a:rPr lang="ar-SA" sz="3600" b="1" dirty="0"/>
              <a:t>النُدرة: </a:t>
            </a:r>
            <a:endParaRPr lang="en-US" sz="3600" dirty="0"/>
          </a:p>
          <a:p>
            <a:r>
              <a:rPr lang="ar-SA" sz="3600" b="1" dirty="0"/>
              <a:t>الاختيار</a:t>
            </a:r>
            <a:endParaRPr lang="en-US" sz="3600" dirty="0"/>
          </a:p>
          <a:p>
            <a:r>
              <a:rPr lang="ar-SA" sz="3600" b="1" dirty="0"/>
              <a:t>التضحية</a:t>
            </a:r>
            <a:endParaRPr lang="en-US" sz="3600" dirty="0"/>
          </a:p>
          <a:p>
            <a:r>
              <a:rPr lang="ar-SA" sz="3600" b="1" dirty="0"/>
              <a:t>أهميّة الاقتصاد في حياةِ الفرد</a:t>
            </a:r>
            <a:r>
              <a:rPr lang="ar-IQ" sz="3600" b="1" dirty="0"/>
              <a:t>:</a:t>
            </a:r>
            <a:endParaRPr lang="en-US" sz="3600" dirty="0"/>
          </a:p>
          <a:p>
            <a:r>
              <a:rPr lang="ar-SA" sz="3600" b="1" dirty="0"/>
              <a:t>التخلّصِ </a:t>
            </a:r>
            <a:r>
              <a:rPr lang="ar-IQ" sz="3600" b="1" dirty="0"/>
              <a:t> من الفقر</a:t>
            </a:r>
            <a:endParaRPr lang="en-US" sz="3600" dirty="0"/>
          </a:p>
          <a:p>
            <a:r>
              <a:rPr lang="ar-SA" sz="3600" b="1" dirty="0"/>
              <a:t>تحقيق مستوى معيشي جيّد</a:t>
            </a:r>
            <a:endParaRPr lang="en-US" sz="3600" dirty="0"/>
          </a:p>
          <a:p>
            <a:r>
              <a:rPr lang="ar-SA" sz="3600" b="1" dirty="0"/>
              <a:t>تحقيق السعادة</a:t>
            </a:r>
            <a:endParaRPr lang="en-US" sz="3600" dirty="0"/>
          </a:p>
          <a:p>
            <a:endParaRPr lang="ar-IQ" sz="34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r>
              <a:rPr lang="ar-SA" sz="3600" b="1" dirty="0"/>
              <a:t>طريقة التخطيط المالي للفرد:</a:t>
            </a:r>
            <a:endParaRPr lang="en-US" sz="3600" dirty="0"/>
          </a:p>
          <a:p>
            <a:r>
              <a:rPr lang="ar-SA" sz="3600" dirty="0"/>
              <a:t> ممّا لا شكّ فيه أنّ كل فردٍ منّا يبحث عن الإستقرار المالي في حياته الذي يعتبر ركيزة رئيسية في الحياة وهو ما يعرفُ بالإستقرار المَعيشي، وإنّ فكرةِ التخطيط المالي قد تكون غامِضة عندَ الكثيرين أو الإعتقاد أنّها مُنحصرة في مجالِ الشركاتِ والدول فقط، وهذا الأمر خاطئ أيضاً يقعُ على المُستوى الفردي والأسرةِ بأكملها، وفكرةِ التخطيط المالي تقومُ على تحديدِ الفرد للأهداف المالية التي يرغبُ بالحصولِ عليها، وهناك أساليب يُمكن أن تساهم في التخطيط المالي وهي: </a:t>
            </a:r>
            <a:endParaRPr lang="en-US" sz="3600" dirty="0"/>
          </a:p>
          <a:p>
            <a:r>
              <a:rPr lang="ar-SA" sz="3600" dirty="0"/>
              <a:t> </a:t>
            </a:r>
            <a:endParaRPr lang="en-US" sz="3600" dirty="0"/>
          </a:p>
          <a:p>
            <a:pPr lvl="0"/>
            <a:endParaRPr lang="ar-EG" sz="3600" dirty="0" smtClean="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lvl="0"/>
            <a:r>
              <a:rPr lang="ar-SA" sz="2400" b="1" dirty="0"/>
              <a:t>وضعُ الأهداف المالية والمحدّدة بزمن معيّن: </a:t>
            </a:r>
            <a:endParaRPr lang="en-US" sz="2400" dirty="0"/>
          </a:p>
          <a:p>
            <a:r>
              <a:rPr lang="ar-SA" sz="2400" dirty="0"/>
              <a:t>يجب القيام بوضعِ الأهداف المُراد تحقيقها خلال الفترة الزَمنية. </a:t>
            </a:r>
            <a:endParaRPr lang="en-US" sz="2400" dirty="0"/>
          </a:p>
          <a:p>
            <a:pPr lvl="0"/>
            <a:r>
              <a:rPr lang="ar-SA" sz="2400" b="1" dirty="0"/>
              <a:t>معرفة الرأس المال: </a:t>
            </a:r>
            <a:endParaRPr lang="en-US" sz="2400" dirty="0"/>
          </a:p>
          <a:p>
            <a:r>
              <a:rPr lang="ar-SA" sz="2400" dirty="0"/>
              <a:t>يجب تحديد كلّ ما تملكهُ مثل البيت، السيارة، خصم الديون. </a:t>
            </a:r>
            <a:endParaRPr lang="en-US" sz="2400" dirty="0"/>
          </a:p>
          <a:p>
            <a:r>
              <a:rPr lang="ar-SA" sz="2400" b="1" dirty="0"/>
              <a:t>3- معرفة أوجه الصرف بحسبِ الأهميّة: </a:t>
            </a:r>
            <a:endParaRPr lang="en-US" sz="2400" dirty="0"/>
          </a:p>
          <a:p>
            <a:r>
              <a:rPr lang="ar-SA" sz="2400" dirty="0"/>
              <a:t>يجب تحديد جميع أوجه الصرف في حياتك ويُمكن ترتيبها بحسب: أ- الاحتياجات الأساسيّة: </a:t>
            </a:r>
            <a:endParaRPr lang="en-US" sz="2400" dirty="0"/>
          </a:p>
          <a:p>
            <a:r>
              <a:rPr lang="ar-SA" sz="2400" dirty="0"/>
              <a:t>وهي الإحتياجات التي لا يُمكن الاستغناءِ عَنها مثل المأكل، والمشرب، والمنزل. </a:t>
            </a:r>
            <a:endParaRPr lang="en-US" sz="2400" dirty="0"/>
          </a:p>
          <a:p>
            <a:r>
              <a:rPr lang="ar-SA" sz="2400" dirty="0"/>
              <a:t>ب- الاحتياجات الثانويّة: </a:t>
            </a:r>
            <a:endParaRPr lang="en-US" sz="2400" dirty="0"/>
          </a:p>
          <a:p>
            <a:r>
              <a:rPr lang="ar-SA" sz="2400" dirty="0"/>
              <a:t>وهي الاحتياجات التي يُمكن الاستغناءُ عَنها ولكنّك بحاجةٍ إليها مثل السيارة، الحاسب الآلي، والجوال. </a:t>
            </a:r>
            <a:endParaRPr lang="en-US" sz="2400" dirty="0"/>
          </a:p>
          <a:p>
            <a:r>
              <a:rPr lang="ar-SA" sz="2400" dirty="0"/>
              <a:t>ج- الكماليّات: </a:t>
            </a:r>
            <a:endParaRPr lang="en-US" sz="2400" dirty="0"/>
          </a:p>
          <a:p>
            <a:r>
              <a:rPr lang="ar-SA" sz="2400" dirty="0"/>
              <a:t>وهي التي لا تحتاجُ إليها وغير ضروريّة في حياتك بل من المكمّلات مثل العطور، الملابس الباهظة. </a:t>
            </a:r>
            <a:endParaRPr lang="en-US" sz="2400" dirty="0"/>
          </a:p>
          <a:p>
            <a:r>
              <a:rPr lang="ar-SA" sz="2400" dirty="0"/>
              <a:t> </a:t>
            </a:r>
            <a:endParaRPr lang="en-US" sz="2400" dirty="0"/>
          </a:p>
          <a:p>
            <a:pPr lvl="0"/>
            <a:endParaRPr lang="ar-IQ" sz="24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SA" b="1" dirty="0"/>
              <a:t>4-تحديد مَصادر الدخل: </a:t>
            </a:r>
            <a:endParaRPr lang="en-US" dirty="0"/>
          </a:p>
          <a:p>
            <a:r>
              <a:rPr lang="ar-SA" dirty="0"/>
              <a:t>يجب أن تحدّد كمية الدخل وتبدأ بتقسيمها على أوجه الصرف مبتدئاً من المُهم وهيَ الاحتياجات الأساسية وبعدها الاحتياجات الثانوية والكماليّات. </a:t>
            </a:r>
            <a:endParaRPr lang="en-US" dirty="0"/>
          </a:p>
          <a:p>
            <a:r>
              <a:rPr lang="ar-EG" b="1" dirty="0"/>
              <a:t>5 - </a:t>
            </a:r>
            <a:r>
              <a:rPr lang="ar-SA" b="1" dirty="0"/>
              <a:t>تقسيم الإيرادات والمصروفات: </a:t>
            </a:r>
            <a:endParaRPr lang="en-US" dirty="0"/>
          </a:p>
          <a:p>
            <a:r>
              <a:rPr lang="ar-SA" dirty="0"/>
              <a:t>بعدها يتم خصمِ مقدارِ الدخل من كميّةِ النفقات، ويجب أن يكون مقدارِ الدخل أكبر من كميّة النفقات وإذا كان العكس يُعرفُ بالعجز الاقتصاديّ، ويجب النظر بالكماليات ومحاولة تجنّبها حتّى تكون الأمور واضحة إذا كان هناك عجزٌ ماليّ. </a:t>
            </a:r>
            <a:endParaRPr lang="en-US" dirty="0"/>
          </a:p>
          <a:p>
            <a:pPr lvl="0"/>
            <a:endParaRPr lang="en-US"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r>
              <a:rPr lang="ar-SA" dirty="0" smtClean="0"/>
              <a:t>6- </a:t>
            </a:r>
            <a:r>
              <a:rPr lang="ar-SA" b="1" dirty="0"/>
              <a:t>الادّخار</a:t>
            </a:r>
            <a:r>
              <a:rPr lang="ar-SA" dirty="0"/>
              <a:t>: </a:t>
            </a:r>
            <a:endParaRPr lang="en-US" dirty="0"/>
          </a:p>
          <a:p>
            <a:r>
              <a:rPr lang="ar-SA" dirty="0"/>
              <a:t>القيمة المطروحة من مقدار الدخل من كمية النفقات يجب أن توضع في الادّخار وعدم صرفها نهائياً، لأنّ هذا المال لهُ أهميّة كبيرة في المستقبل قد يقعُ الشخص في مُعضلة أو أزمة معيّنة يحلُّ بالادخار المَوجود، وهذا الادخار يُمكن الإستفادةِ منه في جوانب كثيرة منها: </a:t>
            </a:r>
            <a:endParaRPr lang="en-US" dirty="0"/>
          </a:p>
          <a:p>
            <a:r>
              <a:rPr lang="ar-SA" b="1" dirty="0"/>
              <a:t>- فوائد الادخار:</a:t>
            </a:r>
            <a:endParaRPr lang="en-US" dirty="0"/>
          </a:p>
          <a:p>
            <a:r>
              <a:rPr lang="ar-SA" dirty="0"/>
              <a:t>1- شراءُ الاحتياجات المُهمّة: مثل السيارة، المنزل، أثاث المنزل. </a:t>
            </a:r>
            <a:endParaRPr lang="ar-IQ" dirty="0" smtClean="0"/>
          </a:p>
          <a:p>
            <a:r>
              <a:rPr lang="ar-SA" dirty="0" smtClean="0"/>
              <a:t>2- </a:t>
            </a:r>
            <a:r>
              <a:rPr lang="ar-SA" dirty="0"/>
              <a:t>استثمارِ المال: يُمكن استثمار الدخل في مشروع معيّن ويفضّل أن يكون بحسبِ كمية المال المدّخر وليس أكثرَ منهُ. </a:t>
            </a:r>
            <a:endParaRPr lang="ar-IQ" dirty="0" smtClean="0"/>
          </a:p>
          <a:p>
            <a:r>
              <a:rPr lang="ar-IQ" dirty="0" smtClean="0">
                <a:solidFill>
                  <a:srgbClr val="C00000"/>
                </a:solidFill>
              </a:rPr>
              <a:t>وإلى </a:t>
            </a:r>
            <a:r>
              <a:rPr lang="ar-IQ" dirty="0">
                <a:solidFill>
                  <a:srgbClr val="C00000"/>
                </a:solidFill>
              </a:rPr>
              <a:t>اللقاء فى محاضرة أخرى </a:t>
            </a:r>
          </a:p>
          <a:p>
            <a:pPr algn="l"/>
            <a:r>
              <a:rPr lang="ar-IQ" dirty="0">
                <a:solidFill>
                  <a:srgbClr val="C00000"/>
                </a:solidFill>
              </a:rPr>
              <a:t>خالص تحياتى</a:t>
            </a:r>
          </a:p>
          <a:p>
            <a:endParaRPr lang="ar-IQ" dirty="0"/>
          </a:p>
          <a:p>
            <a:endParaRPr lang="ar-IQ"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461</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جامعة بنها- كلية الآداب  قسم الإعلام-الفرقة الأولى المادة: مبادئ علم الاقتصاد المحاضرة الثانية</vt:lpstr>
      <vt:lpstr>المشكلة الاقتصاديّة: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48</cp:revision>
  <dcterms:created xsi:type="dcterms:W3CDTF">2020-03-17T06:10:57Z</dcterms:created>
  <dcterms:modified xsi:type="dcterms:W3CDTF">2021-01-04T22:40:12Z</dcterms:modified>
</cp:coreProperties>
</file>